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365" r:id="rId4"/>
    <p:sldId id="366" r:id="rId5"/>
    <p:sldId id="362" r:id="rId6"/>
    <p:sldId id="361" r:id="rId7"/>
    <p:sldId id="363" r:id="rId8"/>
    <p:sldId id="357" r:id="rId9"/>
    <p:sldId id="352" r:id="rId1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73002" autoAdjust="0"/>
  </p:normalViewPr>
  <p:slideViewPr>
    <p:cSldViewPr snapToGrid="0">
      <p:cViewPr varScale="1">
        <p:scale>
          <a:sx n="81" d="100"/>
          <a:sy n="81" d="100"/>
        </p:scale>
        <p:origin x="175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Introduzir o conceito de sequências lógicas às crianças.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b="0" dirty="0"/>
              <a:t>"</a:t>
            </a:r>
            <a:r>
              <a:rPr lang="pt-PT" dirty="0"/>
              <a:t>Hoje vamos aprender sobre sequências. Sequências são como instruções que devem ser seguidas na ordem certa para realizar uma tarefa.”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Atividades: </a:t>
            </a:r>
            <a:r>
              <a:rPr lang="pt-PT" dirty="0"/>
              <a:t>Perguntar às crianças se elas já seguiram alguma instrução passo a passo, como "escovar os dentes”, por exemplo, primeiro escovam os dentes e depois é que colocam a pasta e arrumam a escova?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Partilhar um exemplo simples de sequência lógica.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“Vamos ver então se a ordem das imagens está correta”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 </a:t>
            </a:r>
            <a:r>
              <a:rPr lang="pt-PT" b="0" dirty="0"/>
              <a:t>Perguntar às crianças se está bem assim e se necessário ajudar na análise detalhada das duas primeiras imagens.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26295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Partilhar um exemplo simples de sequência lógica.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“Vamos ver então se a ordem está correta”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 </a:t>
            </a:r>
            <a:r>
              <a:rPr lang="pt-PT" b="0" dirty="0"/>
              <a:t>Perguntar às crianças se agora a sequência das imagens está correta.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06577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Partilhar um exemplo simples de sequência lógica.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“Vamos ver um exemplo da manhã de uma criança, que vai para a escola. Primeiro acorda, depois veste a roupa, depois toma o pequeno-almoço, depois vai para a escola e depois lava os dentes”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 </a:t>
            </a:r>
            <a:r>
              <a:rPr lang="pt-PT" dirty="0"/>
              <a:t>Perguntar às crianças qual seria a ordem correta para completar a tarefa.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59418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Partilhar um exemplo simples de sequência lógica.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“Vamos ver então se a ordem está correta”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 </a:t>
            </a:r>
            <a:r>
              <a:rPr lang="pt-PT" b="0" dirty="0"/>
              <a:t>Perguntar às crianças se está bem assim e poderá perguntar se esta sequência é igual ao que fazem em casa.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880926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Aplicar o conceito de sequência lógica.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“Cada grupo de crianças vai receber cartões com imagens representando uma etapa. Vamos organizar as imagens na ordem correta.”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b="1" dirty="0"/>
              <a:t>Atividades: </a:t>
            </a:r>
            <a:r>
              <a:rPr lang="pt-PT" dirty="0"/>
              <a:t>As crianças podem trabalhar em grupo para montar as sequências com os cartões de imagens. No final, cada grupo apresentará a sequência para os colegas (do castelo).</a:t>
            </a:r>
            <a:br>
              <a:rPr lang="pt-PT" dirty="0"/>
            </a:br>
            <a:br>
              <a:rPr lang="pt-PT" dirty="0"/>
            </a:br>
            <a:r>
              <a:rPr lang="pt-PT" b="1" dirty="0"/>
              <a:t>Sugestão extra:</a:t>
            </a:r>
            <a:br>
              <a:rPr lang="pt-PT" dirty="0"/>
            </a:b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Realizar a </a:t>
            </a:r>
            <a:r>
              <a:rPr lang="pt-PT" sz="180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sequência com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blocos de construção.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1393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</a:t>
            </a:r>
            <a:r>
              <a:rPr lang="pt-PT" sz="1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Refletir sobre a atividade realizada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Explicação: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"</a:t>
            </a:r>
            <a:r>
              <a:rPr lang="pt-PT" sz="2800" dirty="0"/>
              <a:t>O que aprendemos hoje sobre a importância de seguir a sequência correta? Como é que as sequências ajudam a resolver problemas? (por exemplo, para construir o castelo, é preciso começar pela base)</a:t>
            </a:r>
            <a:endParaRPr lang="pt-P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Atividades: </a:t>
            </a:r>
            <a:r>
              <a:rPr lang="pt-PT" sz="2800" dirty="0"/>
              <a:t>Pedir às crianças para partilharem o que acharam mais interessante nesta atividade.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013265" y="2998113"/>
            <a:ext cx="616547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Lógica da Sequência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583176C4-91EF-4E1A-845A-738B871FFE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r="54274" b="52820"/>
          <a:stretch/>
        </p:blipFill>
        <p:spPr>
          <a:xfrm>
            <a:off x="3461129" y="1980496"/>
            <a:ext cx="2310212" cy="2897008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AA86614E-3A97-4B3A-88E8-886FB5D4DC1B}"/>
              </a:ext>
            </a:extLst>
          </p:cNvPr>
          <p:cNvGrpSpPr/>
          <p:nvPr/>
        </p:nvGrpSpPr>
        <p:grpSpPr>
          <a:xfrm>
            <a:off x="594551" y="1980495"/>
            <a:ext cx="2310212" cy="2897007"/>
            <a:chOff x="4460247" y="1776045"/>
            <a:chExt cx="2310212" cy="2872154"/>
          </a:xfrm>
        </p:grpSpPr>
        <p:pic>
          <p:nvPicPr>
            <p:cNvPr id="10" name="Imagem 9" descr="Uma imagem com desenho, clipart, Desenho animado, ilustração&#10;&#10;Descrição gerada automaticamente">
              <a:extLst>
                <a:ext uri="{FF2B5EF4-FFF2-40B4-BE49-F238E27FC236}">
                  <a16:creationId xmlns:a16="http://schemas.microsoft.com/office/drawing/2014/main" id="{97F8EC65-DAC7-42E1-A993-1EE812154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70" t="-96" r="2282" b="52916"/>
            <a:stretch/>
          </p:blipFill>
          <p:spPr>
            <a:xfrm>
              <a:off x="4460247" y="1776045"/>
              <a:ext cx="2310212" cy="2872154"/>
            </a:xfrm>
            <a:prstGeom prst="rect">
              <a:avLst/>
            </a:prstGeom>
          </p:spPr>
        </p:pic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EEA8BF83-B87D-49C7-B5DB-58873A482E0E}"/>
                </a:ext>
              </a:extLst>
            </p:cNvPr>
            <p:cNvSpPr/>
            <p:nvPr/>
          </p:nvSpPr>
          <p:spPr>
            <a:xfrm>
              <a:off x="5939790" y="3722370"/>
              <a:ext cx="480059" cy="495300"/>
            </a:xfrm>
            <a:custGeom>
              <a:avLst/>
              <a:gdLst>
                <a:gd name="connsiteX0" fmla="*/ 313551 w 313551"/>
                <a:gd name="connsiteY0" fmla="*/ 0 h 434340"/>
                <a:gd name="connsiteX1" fmla="*/ 260211 w 313551"/>
                <a:gd name="connsiteY1" fmla="*/ 3810 h 434340"/>
                <a:gd name="connsiteX2" fmla="*/ 229731 w 313551"/>
                <a:gd name="connsiteY2" fmla="*/ 11430 h 434340"/>
                <a:gd name="connsiteX3" fmla="*/ 176391 w 313551"/>
                <a:gd name="connsiteY3" fmla="*/ 26670 h 434340"/>
                <a:gd name="connsiteX4" fmla="*/ 126861 w 313551"/>
                <a:gd name="connsiteY4" fmla="*/ 45720 h 434340"/>
                <a:gd name="connsiteX5" fmla="*/ 107811 w 313551"/>
                <a:gd name="connsiteY5" fmla="*/ 57150 h 434340"/>
                <a:gd name="connsiteX6" fmla="*/ 100191 w 313551"/>
                <a:gd name="connsiteY6" fmla="*/ 68580 h 434340"/>
                <a:gd name="connsiteX7" fmla="*/ 39231 w 313551"/>
                <a:gd name="connsiteY7" fmla="*/ 137160 h 434340"/>
                <a:gd name="connsiteX8" fmla="*/ 8751 w 313551"/>
                <a:gd name="connsiteY8" fmla="*/ 198120 h 434340"/>
                <a:gd name="connsiteX9" fmla="*/ 4941 w 313551"/>
                <a:gd name="connsiteY9" fmla="*/ 213360 h 434340"/>
                <a:gd name="connsiteX10" fmla="*/ 1131 w 313551"/>
                <a:gd name="connsiteY10" fmla="*/ 266700 h 434340"/>
                <a:gd name="connsiteX11" fmla="*/ 23991 w 313551"/>
                <a:gd name="connsiteY11" fmla="*/ 304800 h 434340"/>
                <a:gd name="connsiteX12" fmla="*/ 27801 w 313551"/>
                <a:gd name="connsiteY12" fmla="*/ 342900 h 434340"/>
                <a:gd name="connsiteX13" fmla="*/ 35421 w 313551"/>
                <a:gd name="connsiteY13" fmla="*/ 377190 h 434340"/>
                <a:gd name="connsiteX14" fmla="*/ 43041 w 313551"/>
                <a:gd name="connsiteY14" fmla="*/ 392430 h 434340"/>
                <a:gd name="connsiteX15" fmla="*/ 58281 w 313551"/>
                <a:gd name="connsiteY15" fmla="*/ 419100 h 434340"/>
                <a:gd name="connsiteX16" fmla="*/ 62091 w 313551"/>
                <a:gd name="connsiteY16" fmla="*/ 43434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3551" h="434340">
                  <a:moveTo>
                    <a:pt x="313551" y="0"/>
                  </a:moveTo>
                  <a:cubicBezTo>
                    <a:pt x="295771" y="1270"/>
                    <a:pt x="277873" y="1402"/>
                    <a:pt x="260211" y="3810"/>
                  </a:cubicBezTo>
                  <a:cubicBezTo>
                    <a:pt x="249834" y="5225"/>
                    <a:pt x="239835" y="8674"/>
                    <a:pt x="229731" y="11430"/>
                  </a:cubicBezTo>
                  <a:cubicBezTo>
                    <a:pt x="211891" y="16295"/>
                    <a:pt x="193934" y="20822"/>
                    <a:pt x="176391" y="26670"/>
                  </a:cubicBezTo>
                  <a:cubicBezTo>
                    <a:pt x="156475" y="33309"/>
                    <a:pt x="146320" y="35991"/>
                    <a:pt x="126861" y="45720"/>
                  </a:cubicBezTo>
                  <a:cubicBezTo>
                    <a:pt x="120237" y="49032"/>
                    <a:pt x="114161" y="53340"/>
                    <a:pt x="107811" y="57150"/>
                  </a:cubicBezTo>
                  <a:cubicBezTo>
                    <a:pt x="105271" y="60960"/>
                    <a:pt x="103171" y="65103"/>
                    <a:pt x="100191" y="68580"/>
                  </a:cubicBezTo>
                  <a:cubicBezTo>
                    <a:pt x="75485" y="97404"/>
                    <a:pt x="66508" y="88062"/>
                    <a:pt x="39231" y="137160"/>
                  </a:cubicBezTo>
                  <a:cubicBezTo>
                    <a:pt x="25315" y="162209"/>
                    <a:pt x="18059" y="172522"/>
                    <a:pt x="8751" y="198120"/>
                  </a:cubicBezTo>
                  <a:cubicBezTo>
                    <a:pt x="6962" y="203041"/>
                    <a:pt x="6211" y="208280"/>
                    <a:pt x="4941" y="213360"/>
                  </a:cubicBezTo>
                  <a:cubicBezTo>
                    <a:pt x="3671" y="231140"/>
                    <a:pt x="-2505" y="249249"/>
                    <a:pt x="1131" y="266700"/>
                  </a:cubicBezTo>
                  <a:cubicBezTo>
                    <a:pt x="4152" y="281199"/>
                    <a:pt x="23991" y="304800"/>
                    <a:pt x="23991" y="304800"/>
                  </a:cubicBezTo>
                  <a:cubicBezTo>
                    <a:pt x="25261" y="317500"/>
                    <a:pt x="26218" y="330235"/>
                    <a:pt x="27801" y="342900"/>
                  </a:cubicBezTo>
                  <a:cubicBezTo>
                    <a:pt x="29278" y="354720"/>
                    <a:pt x="30724" y="366230"/>
                    <a:pt x="35421" y="377190"/>
                  </a:cubicBezTo>
                  <a:cubicBezTo>
                    <a:pt x="37658" y="382410"/>
                    <a:pt x="40223" y="387499"/>
                    <a:pt x="43041" y="392430"/>
                  </a:cubicBezTo>
                  <a:cubicBezTo>
                    <a:pt x="53973" y="411562"/>
                    <a:pt x="48412" y="396073"/>
                    <a:pt x="58281" y="419100"/>
                  </a:cubicBezTo>
                  <a:cubicBezTo>
                    <a:pt x="62493" y="428927"/>
                    <a:pt x="62091" y="427402"/>
                    <a:pt x="62091" y="434340"/>
                  </a:cubicBezTo>
                </a:path>
              </a:pathLst>
            </a:custGeom>
            <a:noFill/>
            <a:ln w="28575">
              <a:solidFill>
                <a:srgbClr val="431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cxnSp>
          <p:nvCxnSpPr>
            <p:cNvPr id="7" name="Conexão reta 6">
              <a:extLst>
                <a:ext uri="{FF2B5EF4-FFF2-40B4-BE49-F238E27FC236}">
                  <a16:creationId xmlns:a16="http://schemas.microsoft.com/office/drawing/2014/main" id="{19D09C96-3F90-43DB-AED0-2E3F9E19641E}"/>
                </a:ext>
              </a:extLst>
            </p:cNvPr>
            <p:cNvCxnSpPr/>
            <p:nvPr/>
          </p:nvCxnSpPr>
          <p:spPr>
            <a:xfrm flipV="1">
              <a:off x="4675632" y="2974848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xão reta 15">
              <a:extLst>
                <a:ext uri="{FF2B5EF4-FFF2-40B4-BE49-F238E27FC236}">
                  <a16:creationId xmlns:a16="http://schemas.microsoft.com/office/drawing/2014/main" id="{A89CF1AA-F85C-48E3-8DD1-19ACB3B66F55}"/>
                </a:ext>
              </a:extLst>
            </p:cNvPr>
            <p:cNvCxnSpPr>
              <a:cxnSpLocks/>
            </p:cNvCxnSpPr>
            <p:nvPr/>
          </p:nvCxnSpPr>
          <p:spPr>
            <a:xfrm>
              <a:off x="5017008" y="2974848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xão reta 18">
              <a:extLst>
                <a:ext uri="{FF2B5EF4-FFF2-40B4-BE49-F238E27FC236}">
                  <a16:creationId xmlns:a16="http://schemas.microsoft.com/office/drawing/2014/main" id="{CCA08418-B849-4988-B2E3-672B1CC22622}"/>
                </a:ext>
              </a:extLst>
            </p:cNvPr>
            <p:cNvCxnSpPr/>
            <p:nvPr/>
          </p:nvCxnSpPr>
          <p:spPr>
            <a:xfrm flipV="1">
              <a:off x="5232393" y="2974848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xão reta 19">
              <a:extLst>
                <a:ext uri="{FF2B5EF4-FFF2-40B4-BE49-F238E27FC236}">
                  <a16:creationId xmlns:a16="http://schemas.microsoft.com/office/drawing/2014/main" id="{A2936739-99B1-410F-8AEE-7A7BC3DEFA4D}"/>
                </a:ext>
              </a:extLst>
            </p:cNvPr>
            <p:cNvCxnSpPr>
              <a:cxnSpLocks/>
            </p:cNvCxnSpPr>
            <p:nvPr/>
          </p:nvCxnSpPr>
          <p:spPr>
            <a:xfrm>
              <a:off x="5561577" y="2974848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xão reta 20">
              <a:extLst>
                <a:ext uri="{FF2B5EF4-FFF2-40B4-BE49-F238E27FC236}">
                  <a16:creationId xmlns:a16="http://schemas.microsoft.com/office/drawing/2014/main" id="{0142A03D-491F-493A-80E0-95DD21D3CF69}"/>
                </a:ext>
              </a:extLst>
            </p:cNvPr>
            <p:cNvCxnSpPr/>
            <p:nvPr/>
          </p:nvCxnSpPr>
          <p:spPr>
            <a:xfrm flipV="1">
              <a:off x="5781012" y="2986100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xão reta 22">
              <a:extLst>
                <a:ext uri="{FF2B5EF4-FFF2-40B4-BE49-F238E27FC236}">
                  <a16:creationId xmlns:a16="http://schemas.microsoft.com/office/drawing/2014/main" id="{AF3DE843-A938-491D-92FF-6E617B5930C9}"/>
                </a:ext>
              </a:extLst>
            </p:cNvPr>
            <p:cNvCxnSpPr>
              <a:cxnSpLocks/>
            </p:cNvCxnSpPr>
            <p:nvPr/>
          </p:nvCxnSpPr>
          <p:spPr>
            <a:xfrm>
              <a:off x="6126438" y="2986100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Imagem 23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1FB4D2BA-72F4-4F1A-904E-58F59E064E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" t="51738" r="56106" b="1082"/>
          <a:stretch/>
        </p:blipFill>
        <p:spPr>
          <a:xfrm>
            <a:off x="6327707" y="1980496"/>
            <a:ext cx="2310212" cy="2897008"/>
          </a:xfrm>
          <a:prstGeom prst="rect">
            <a:avLst/>
          </a:prstGeom>
        </p:spPr>
      </p:pic>
      <p:pic>
        <p:nvPicPr>
          <p:cNvPr id="25" name="Imagem 24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93F32607-BBFA-4221-A208-6E95069CE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8" t="51910" r="3637" b="910"/>
          <a:stretch/>
        </p:blipFill>
        <p:spPr>
          <a:xfrm>
            <a:off x="9194285" y="1980496"/>
            <a:ext cx="2403163" cy="2872154"/>
          </a:xfrm>
          <a:prstGeom prst="rect">
            <a:avLst/>
          </a:prstGeom>
        </p:spPr>
      </p:pic>
      <p:sp>
        <p:nvSpPr>
          <p:cNvPr id="28" name="Seta: Curvada Para Cima 27">
            <a:extLst>
              <a:ext uri="{FF2B5EF4-FFF2-40B4-BE49-F238E27FC236}">
                <a16:creationId xmlns:a16="http://schemas.microsoft.com/office/drawing/2014/main" id="{ADFCD646-496B-4773-AD1A-8E003C31A1A7}"/>
              </a:ext>
            </a:extLst>
          </p:cNvPr>
          <p:cNvSpPr/>
          <p:nvPr/>
        </p:nvSpPr>
        <p:spPr>
          <a:xfrm>
            <a:off x="2368434" y="4945984"/>
            <a:ext cx="2103120" cy="965200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29" name="Seta: Curvada Para Cima 28">
            <a:extLst>
              <a:ext uri="{FF2B5EF4-FFF2-40B4-BE49-F238E27FC236}">
                <a16:creationId xmlns:a16="http://schemas.microsoft.com/office/drawing/2014/main" id="{AE629939-98D5-4619-A565-FB0F42CA887F}"/>
              </a:ext>
            </a:extLst>
          </p:cNvPr>
          <p:cNvSpPr/>
          <p:nvPr/>
        </p:nvSpPr>
        <p:spPr>
          <a:xfrm rot="10800000">
            <a:off x="2194579" y="1015295"/>
            <a:ext cx="2103120" cy="965200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25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583176C4-91EF-4E1A-845A-738B871FFE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r="54274" b="52820"/>
          <a:stretch/>
        </p:blipFill>
        <p:spPr>
          <a:xfrm>
            <a:off x="594552" y="2010893"/>
            <a:ext cx="2310212" cy="2897008"/>
          </a:xfrm>
          <a:prstGeom prst="rect">
            <a:avLst/>
          </a:prstGeom>
        </p:spPr>
      </p:pic>
      <p:grpSp>
        <p:nvGrpSpPr>
          <p:cNvPr id="9" name="Agrupar 8">
            <a:extLst>
              <a:ext uri="{FF2B5EF4-FFF2-40B4-BE49-F238E27FC236}">
                <a16:creationId xmlns:a16="http://schemas.microsoft.com/office/drawing/2014/main" id="{AA86614E-3A97-4B3A-88E8-886FB5D4DC1B}"/>
              </a:ext>
            </a:extLst>
          </p:cNvPr>
          <p:cNvGrpSpPr/>
          <p:nvPr/>
        </p:nvGrpSpPr>
        <p:grpSpPr>
          <a:xfrm>
            <a:off x="3461129" y="2010894"/>
            <a:ext cx="2310212" cy="2897007"/>
            <a:chOff x="4460247" y="1776045"/>
            <a:chExt cx="2310212" cy="2872154"/>
          </a:xfrm>
        </p:grpSpPr>
        <p:pic>
          <p:nvPicPr>
            <p:cNvPr id="10" name="Imagem 9" descr="Uma imagem com desenho, clipart, Desenho animado, ilustração&#10;&#10;Descrição gerada automaticamente">
              <a:extLst>
                <a:ext uri="{FF2B5EF4-FFF2-40B4-BE49-F238E27FC236}">
                  <a16:creationId xmlns:a16="http://schemas.microsoft.com/office/drawing/2014/main" id="{97F8EC65-DAC7-42E1-A993-1EE8121540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70" t="-96" r="2282" b="52916"/>
            <a:stretch/>
          </p:blipFill>
          <p:spPr>
            <a:xfrm>
              <a:off x="4460247" y="1776045"/>
              <a:ext cx="2310212" cy="2872154"/>
            </a:xfrm>
            <a:prstGeom prst="rect">
              <a:avLst/>
            </a:prstGeom>
          </p:spPr>
        </p:pic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EEA8BF83-B87D-49C7-B5DB-58873A482E0E}"/>
                </a:ext>
              </a:extLst>
            </p:cNvPr>
            <p:cNvSpPr/>
            <p:nvPr/>
          </p:nvSpPr>
          <p:spPr>
            <a:xfrm>
              <a:off x="5939790" y="3722370"/>
              <a:ext cx="480059" cy="495300"/>
            </a:xfrm>
            <a:custGeom>
              <a:avLst/>
              <a:gdLst>
                <a:gd name="connsiteX0" fmla="*/ 313551 w 313551"/>
                <a:gd name="connsiteY0" fmla="*/ 0 h 434340"/>
                <a:gd name="connsiteX1" fmla="*/ 260211 w 313551"/>
                <a:gd name="connsiteY1" fmla="*/ 3810 h 434340"/>
                <a:gd name="connsiteX2" fmla="*/ 229731 w 313551"/>
                <a:gd name="connsiteY2" fmla="*/ 11430 h 434340"/>
                <a:gd name="connsiteX3" fmla="*/ 176391 w 313551"/>
                <a:gd name="connsiteY3" fmla="*/ 26670 h 434340"/>
                <a:gd name="connsiteX4" fmla="*/ 126861 w 313551"/>
                <a:gd name="connsiteY4" fmla="*/ 45720 h 434340"/>
                <a:gd name="connsiteX5" fmla="*/ 107811 w 313551"/>
                <a:gd name="connsiteY5" fmla="*/ 57150 h 434340"/>
                <a:gd name="connsiteX6" fmla="*/ 100191 w 313551"/>
                <a:gd name="connsiteY6" fmla="*/ 68580 h 434340"/>
                <a:gd name="connsiteX7" fmla="*/ 39231 w 313551"/>
                <a:gd name="connsiteY7" fmla="*/ 137160 h 434340"/>
                <a:gd name="connsiteX8" fmla="*/ 8751 w 313551"/>
                <a:gd name="connsiteY8" fmla="*/ 198120 h 434340"/>
                <a:gd name="connsiteX9" fmla="*/ 4941 w 313551"/>
                <a:gd name="connsiteY9" fmla="*/ 213360 h 434340"/>
                <a:gd name="connsiteX10" fmla="*/ 1131 w 313551"/>
                <a:gd name="connsiteY10" fmla="*/ 266700 h 434340"/>
                <a:gd name="connsiteX11" fmla="*/ 23991 w 313551"/>
                <a:gd name="connsiteY11" fmla="*/ 304800 h 434340"/>
                <a:gd name="connsiteX12" fmla="*/ 27801 w 313551"/>
                <a:gd name="connsiteY12" fmla="*/ 342900 h 434340"/>
                <a:gd name="connsiteX13" fmla="*/ 35421 w 313551"/>
                <a:gd name="connsiteY13" fmla="*/ 377190 h 434340"/>
                <a:gd name="connsiteX14" fmla="*/ 43041 w 313551"/>
                <a:gd name="connsiteY14" fmla="*/ 392430 h 434340"/>
                <a:gd name="connsiteX15" fmla="*/ 58281 w 313551"/>
                <a:gd name="connsiteY15" fmla="*/ 419100 h 434340"/>
                <a:gd name="connsiteX16" fmla="*/ 62091 w 313551"/>
                <a:gd name="connsiteY16" fmla="*/ 43434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3551" h="434340">
                  <a:moveTo>
                    <a:pt x="313551" y="0"/>
                  </a:moveTo>
                  <a:cubicBezTo>
                    <a:pt x="295771" y="1270"/>
                    <a:pt x="277873" y="1402"/>
                    <a:pt x="260211" y="3810"/>
                  </a:cubicBezTo>
                  <a:cubicBezTo>
                    <a:pt x="249834" y="5225"/>
                    <a:pt x="239835" y="8674"/>
                    <a:pt x="229731" y="11430"/>
                  </a:cubicBezTo>
                  <a:cubicBezTo>
                    <a:pt x="211891" y="16295"/>
                    <a:pt x="193934" y="20822"/>
                    <a:pt x="176391" y="26670"/>
                  </a:cubicBezTo>
                  <a:cubicBezTo>
                    <a:pt x="156475" y="33309"/>
                    <a:pt x="146320" y="35991"/>
                    <a:pt x="126861" y="45720"/>
                  </a:cubicBezTo>
                  <a:cubicBezTo>
                    <a:pt x="120237" y="49032"/>
                    <a:pt x="114161" y="53340"/>
                    <a:pt x="107811" y="57150"/>
                  </a:cubicBezTo>
                  <a:cubicBezTo>
                    <a:pt x="105271" y="60960"/>
                    <a:pt x="103171" y="65103"/>
                    <a:pt x="100191" y="68580"/>
                  </a:cubicBezTo>
                  <a:cubicBezTo>
                    <a:pt x="75485" y="97404"/>
                    <a:pt x="66508" y="88062"/>
                    <a:pt x="39231" y="137160"/>
                  </a:cubicBezTo>
                  <a:cubicBezTo>
                    <a:pt x="25315" y="162209"/>
                    <a:pt x="18059" y="172522"/>
                    <a:pt x="8751" y="198120"/>
                  </a:cubicBezTo>
                  <a:cubicBezTo>
                    <a:pt x="6962" y="203041"/>
                    <a:pt x="6211" y="208280"/>
                    <a:pt x="4941" y="213360"/>
                  </a:cubicBezTo>
                  <a:cubicBezTo>
                    <a:pt x="3671" y="231140"/>
                    <a:pt x="-2505" y="249249"/>
                    <a:pt x="1131" y="266700"/>
                  </a:cubicBezTo>
                  <a:cubicBezTo>
                    <a:pt x="4152" y="281199"/>
                    <a:pt x="23991" y="304800"/>
                    <a:pt x="23991" y="304800"/>
                  </a:cubicBezTo>
                  <a:cubicBezTo>
                    <a:pt x="25261" y="317500"/>
                    <a:pt x="26218" y="330235"/>
                    <a:pt x="27801" y="342900"/>
                  </a:cubicBezTo>
                  <a:cubicBezTo>
                    <a:pt x="29278" y="354720"/>
                    <a:pt x="30724" y="366230"/>
                    <a:pt x="35421" y="377190"/>
                  </a:cubicBezTo>
                  <a:cubicBezTo>
                    <a:pt x="37658" y="382410"/>
                    <a:pt x="40223" y="387499"/>
                    <a:pt x="43041" y="392430"/>
                  </a:cubicBezTo>
                  <a:cubicBezTo>
                    <a:pt x="53973" y="411562"/>
                    <a:pt x="48412" y="396073"/>
                    <a:pt x="58281" y="419100"/>
                  </a:cubicBezTo>
                  <a:cubicBezTo>
                    <a:pt x="62493" y="428927"/>
                    <a:pt x="62091" y="427402"/>
                    <a:pt x="62091" y="434340"/>
                  </a:cubicBezTo>
                </a:path>
              </a:pathLst>
            </a:custGeom>
            <a:noFill/>
            <a:ln w="28575">
              <a:solidFill>
                <a:srgbClr val="431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cxnSp>
          <p:nvCxnSpPr>
            <p:cNvPr id="7" name="Conexão reta 6">
              <a:extLst>
                <a:ext uri="{FF2B5EF4-FFF2-40B4-BE49-F238E27FC236}">
                  <a16:creationId xmlns:a16="http://schemas.microsoft.com/office/drawing/2014/main" id="{19D09C96-3F90-43DB-AED0-2E3F9E19641E}"/>
                </a:ext>
              </a:extLst>
            </p:cNvPr>
            <p:cNvCxnSpPr/>
            <p:nvPr/>
          </p:nvCxnSpPr>
          <p:spPr>
            <a:xfrm flipV="1">
              <a:off x="4675632" y="2974848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exão reta 15">
              <a:extLst>
                <a:ext uri="{FF2B5EF4-FFF2-40B4-BE49-F238E27FC236}">
                  <a16:creationId xmlns:a16="http://schemas.microsoft.com/office/drawing/2014/main" id="{A89CF1AA-F85C-48E3-8DD1-19ACB3B66F55}"/>
                </a:ext>
              </a:extLst>
            </p:cNvPr>
            <p:cNvCxnSpPr>
              <a:cxnSpLocks/>
            </p:cNvCxnSpPr>
            <p:nvPr/>
          </p:nvCxnSpPr>
          <p:spPr>
            <a:xfrm>
              <a:off x="5017008" y="2974848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xão reta 18">
              <a:extLst>
                <a:ext uri="{FF2B5EF4-FFF2-40B4-BE49-F238E27FC236}">
                  <a16:creationId xmlns:a16="http://schemas.microsoft.com/office/drawing/2014/main" id="{CCA08418-B849-4988-B2E3-672B1CC22622}"/>
                </a:ext>
              </a:extLst>
            </p:cNvPr>
            <p:cNvCxnSpPr/>
            <p:nvPr/>
          </p:nvCxnSpPr>
          <p:spPr>
            <a:xfrm flipV="1">
              <a:off x="5232393" y="2974848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xão reta 19">
              <a:extLst>
                <a:ext uri="{FF2B5EF4-FFF2-40B4-BE49-F238E27FC236}">
                  <a16:creationId xmlns:a16="http://schemas.microsoft.com/office/drawing/2014/main" id="{A2936739-99B1-410F-8AEE-7A7BC3DEFA4D}"/>
                </a:ext>
              </a:extLst>
            </p:cNvPr>
            <p:cNvCxnSpPr>
              <a:cxnSpLocks/>
            </p:cNvCxnSpPr>
            <p:nvPr/>
          </p:nvCxnSpPr>
          <p:spPr>
            <a:xfrm>
              <a:off x="5561577" y="2974848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exão reta 20">
              <a:extLst>
                <a:ext uri="{FF2B5EF4-FFF2-40B4-BE49-F238E27FC236}">
                  <a16:creationId xmlns:a16="http://schemas.microsoft.com/office/drawing/2014/main" id="{0142A03D-491F-493A-80E0-95DD21D3CF69}"/>
                </a:ext>
              </a:extLst>
            </p:cNvPr>
            <p:cNvCxnSpPr/>
            <p:nvPr/>
          </p:nvCxnSpPr>
          <p:spPr>
            <a:xfrm flipV="1">
              <a:off x="5781012" y="2986100"/>
              <a:ext cx="341376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xão reta 22">
              <a:extLst>
                <a:ext uri="{FF2B5EF4-FFF2-40B4-BE49-F238E27FC236}">
                  <a16:creationId xmlns:a16="http://schemas.microsoft.com/office/drawing/2014/main" id="{AF3DE843-A938-491D-92FF-6E617B5930C9}"/>
                </a:ext>
              </a:extLst>
            </p:cNvPr>
            <p:cNvCxnSpPr>
              <a:cxnSpLocks/>
            </p:cNvCxnSpPr>
            <p:nvPr/>
          </p:nvCxnSpPr>
          <p:spPr>
            <a:xfrm>
              <a:off x="6126438" y="2986100"/>
              <a:ext cx="215385" cy="262128"/>
            </a:xfrm>
            <a:prstGeom prst="line">
              <a:avLst/>
            </a:prstGeom>
            <a:ln w="28575">
              <a:solidFill>
                <a:srgbClr val="43180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Imagem 23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1FB4D2BA-72F4-4F1A-904E-58F59E064E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" t="51738" r="56106" b="1082"/>
          <a:stretch/>
        </p:blipFill>
        <p:spPr>
          <a:xfrm>
            <a:off x="6327707" y="1980496"/>
            <a:ext cx="2310212" cy="2897008"/>
          </a:xfrm>
          <a:prstGeom prst="rect">
            <a:avLst/>
          </a:prstGeom>
        </p:spPr>
      </p:pic>
      <p:pic>
        <p:nvPicPr>
          <p:cNvPr id="25" name="Imagem 24" descr="Uma imagem com desenho, clipart, Desenho animado, ilustração&#10;&#10;Descrição gerada automaticamente">
            <a:extLst>
              <a:ext uri="{FF2B5EF4-FFF2-40B4-BE49-F238E27FC236}">
                <a16:creationId xmlns:a16="http://schemas.microsoft.com/office/drawing/2014/main" id="{93F32607-BBFA-4221-A208-6E95069CEA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8" t="51910" r="3637" b="910"/>
          <a:stretch/>
        </p:blipFill>
        <p:spPr>
          <a:xfrm>
            <a:off x="9194285" y="1980496"/>
            <a:ext cx="2403163" cy="287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57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0740D757-5E2D-48F3-8E3D-33F3AD3629BE}"/>
              </a:ext>
            </a:extLst>
          </p:cNvPr>
          <p:cNvSpPr/>
          <p:nvPr/>
        </p:nvSpPr>
        <p:spPr>
          <a:xfrm>
            <a:off x="10373492" y="1882141"/>
            <a:ext cx="957448" cy="9734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2" name="Imagem 11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2DF7942B-2166-44B8-B7D7-DE41BFE86C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7037" r="70295" b="60635"/>
          <a:stretch/>
        </p:blipFill>
        <p:spPr>
          <a:xfrm>
            <a:off x="487680" y="1945642"/>
            <a:ext cx="1981200" cy="221705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4" name="Imagem 13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A33D5F25-A1CC-4DA5-8D2B-EC87566E1F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t="6889" r="36071" b="60783"/>
          <a:stretch/>
        </p:blipFill>
        <p:spPr>
          <a:xfrm>
            <a:off x="2833930" y="1960420"/>
            <a:ext cx="1967995" cy="220228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Imagem 14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52EC0F40-DE91-42E6-96CA-34FC5DAFAD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53482" r="69554" b="11746"/>
          <a:stretch/>
        </p:blipFill>
        <p:spPr>
          <a:xfrm>
            <a:off x="5125046" y="1945643"/>
            <a:ext cx="1981200" cy="223183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6" name="Imagem 15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23ED3960-1989-4567-B2AD-0E78708BA7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43" t="52691" r="1667" b="12537"/>
          <a:stretch/>
        </p:blipFill>
        <p:spPr>
          <a:xfrm>
            <a:off x="7458091" y="1960420"/>
            <a:ext cx="1973712" cy="222339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7" name="Imagem 16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670CB0B8-45EF-4FF4-BE32-BCA411DF94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5" t="6866" r="1755" b="59866"/>
          <a:stretch/>
        </p:blipFill>
        <p:spPr>
          <a:xfrm>
            <a:off x="9762412" y="1963590"/>
            <a:ext cx="1981200" cy="221705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3" name="Seta: Curvada Para Cima 2">
            <a:extLst>
              <a:ext uri="{FF2B5EF4-FFF2-40B4-BE49-F238E27FC236}">
                <a16:creationId xmlns:a16="http://schemas.microsoft.com/office/drawing/2014/main" id="{BA1E48E9-BC66-4CE6-ADDF-17C5A3FA24D7}"/>
              </a:ext>
            </a:extLst>
          </p:cNvPr>
          <p:cNvSpPr/>
          <p:nvPr/>
        </p:nvSpPr>
        <p:spPr>
          <a:xfrm>
            <a:off x="8696960" y="4643120"/>
            <a:ext cx="2103120" cy="965200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0" name="Seta: Curvada Para Cima 9">
            <a:extLst>
              <a:ext uri="{FF2B5EF4-FFF2-40B4-BE49-F238E27FC236}">
                <a16:creationId xmlns:a16="http://schemas.microsoft.com/office/drawing/2014/main" id="{562E27D0-DEA5-48FD-9C11-9585CAE8E802}"/>
              </a:ext>
            </a:extLst>
          </p:cNvPr>
          <p:cNvSpPr/>
          <p:nvPr/>
        </p:nvSpPr>
        <p:spPr>
          <a:xfrm rot="10800000">
            <a:off x="8538132" y="557089"/>
            <a:ext cx="2103120" cy="965200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18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0740D757-5E2D-48F3-8E3D-33F3AD3629BE}"/>
              </a:ext>
            </a:extLst>
          </p:cNvPr>
          <p:cNvSpPr/>
          <p:nvPr/>
        </p:nvSpPr>
        <p:spPr>
          <a:xfrm>
            <a:off x="10373492" y="1882141"/>
            <a:ext cx="957448" cy="9734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2" name="Imagem 11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2DF7942B-2166-44B8-B7D7-DE41BFE86C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7037" r="70295" b="60635"/>
          <a:stretch/>
        </p:blipFill>
        <p:spPr>
          <a:xfrm>
            <a:off x="487680" y="1945642"/>
            <a:ext cx="1981200" cy="221705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4" name="Imagem 13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A33D5F25-A1CC-4DA5-8D2B-EC87566E1F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t="6889" r="36071" b="60783"/>
          <a:stretch/>
        </p:blipFill>
        <p:spPr>
          <a:xfrm>
            <a:off x="2833930" y="1960420"/>
            <a:ext cx="1967995" cy="220228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Imagem 14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52EC0F40-DE91-42E6-96CA-34FC5DAFAD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53482" r="69554" b="11746"/>
          <a:stretch/>
        </p:blipFill>
        <p:spPr>
          <a:xfrm>
            <a:off x="5125046" y="1945643"/>
            <a:ext cx="1981200" cy="2231834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7" name="Imagem 16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670CB0B8-45EF-4FF4-BE32-BCA411DF94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55" t="6866" r="1755" b="59866"/>
          <a:stretch/>
        </p:blipFill>
        <p:spPr>
          <a:xfrm>
            <a:off x="7444343" y="1963590"/>
            <a:ext cx="1981200" cy="221705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8" name="Imagem 17" descr="Uma imagem com Desenho animado, Cara humana, ilustração, desenho&#10;&#10;Descrição gerada automaticamente">
            <a:extLst>
              <a:ext uri="{FF2B5EF4-FFF2-40B4-BE49-F238E27FC236}">
                <a16:creationId xmlns:a16="http://schemas.microsoft.com/office/drawing/2014/main" id="{7F04C381-756E-4DAB-AB16-7898E4031B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43" t="52691" r="1667" b="12537"/>
          <a:stretch/>
        </p:blipFill>
        <p:spPr>
          <a:xfrm>
            <a:off x="9769900" y="1960420"/>
            <a:ext cx="1973712" cy="2223399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3587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Retângulo, design&#10;&#10;Descrição gerada automaticamente">
            <a:extLst>
              <a:ext uri="{FF2B5EF4-FFF2-40B4-BE49-F238E27FC236}">
                <a16:creationId xmlns:a16="http://schemas.microsoft.com/office/drawing/2014/main" id="{AEB104E0-43B2-4E28-9730-A46A093E13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2" t="20843" r="23670" b="20459"/>
          <a:stretch/>
        </p:blipFill>
        <p:spPr>
          <a:xfrm>
            <a:off x="2918177" y="898634"/>
            <a:ext cx="6355646" cy="5060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0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470</Words>
  <Application>Microsoft Office PowerPoint</Application>
  <PresentationFormat>Ecrã Panorâmico</PresentationFormat>
  <Paragraphs>41</Paragraphs>
  <Slides>9</Slides>
  <Notes>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51</cp:revision>
  <dcterms:created xsi:type="dcterms:W3CDTF">2023-12-18T09:39:58Z</dcterms:created>
  <dcterms:modified xsi:type="dcterms:W3CDTF">2024-09-19T11:31:57Z</dcterms:modified>
</cp:coreProperties>
</file>